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4" r:id="rId2"/>
    <p:sldId id="31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322" r:id="rId55"/>
    <p:sldId id="27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3937"/>
  </p:normalViewPr>
  <p:slideViewPr>
    <p:cSldViewPr snapToGrid="0" snapToObjects="1">
      <p:cViewPr varScale="1">
        <p:scale>
          <a:sx n="84" d="100"/>
          <a:sy n="84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  <p:extLst>
      <p:ext uri="{BB962C8B-B14F-4D97-AF65-F5344CB8AC3E}">
        <p14:creationId xmlns:p14="http://schemas.microsoft.com/office/powerpoint/2010/main" val="195020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16.tif"/><Relationship Id="rId7" Type="http://schemas.openxmlformats.org/officeDocument/2006/relationships/image" Target="../media/image9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apps/google-docs/tutorials/google-docs-revision-history" TargetMode="External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/releases" TargetMode="External"/><Relationship Id="rId2" Type="http://schemas.openxmlformats.org/officeDocument/2006/relationships/hyperlink" Target="https://pypi.org/project/pandas/#history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journal.com/content/25-years-later-interview-linus-torvalds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</a:t>
            </a:r>
            <a:r>
              <a:rPr lang="en-US" dirty="0"/>
              <a:t> Reproducibility 2</a:t>
            </a:r>
            <a:endParaRPr dirty="0"/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66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79190"/>
            <a:ext cx="221695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today</a:t>
            </a:r>
            <a:r>
              <a:rPr dirty="0"/>
              <a:t>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Version Control (git)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Version Control (git)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3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4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5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6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7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8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" name="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Reproducibility</a:t>
            </a:r>
          </a:p>
        </p:txBody>
      </p:sp>
      <p:sp>
        <p:nvSpPr>
          <p:cNvPr id="131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34" name="today: versioning"/>
          <p:cNvSpPr txBox="1"/>
          <p:nvPr/>
        </p:nvSpPr>
        <p:spPr>
          <a:xfrm>
            <a:off x="6018198" y="7186551"/>
            <a:ext cx="2159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today: versioning</a:t>
            </a:r>
          </a:p>
        </p:txBody>
      </p:sp>
      <p:sp>
        <p:nvSpPr>
          <p:cNvPr id="135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pendency Vers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Dependency Versions</a:t>
            </a:r>
          </a:p>
        </p:txBody>
      </p:sp>
      <p:sp>
        <p:nvSpPr>
          <p:cNvPr id="138" name="program.py"/>
          <p:cNvSpPr txBox="1"/>
          <p:nvPr/>
        </p:nvSpPr>
        <p:spPr>
          <a:xfrm>
            <a:off x="3180163" y="1881226"/>
            <a:ext cx="15058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program.py</a:t>
            </a:r>
          </a:p>
        </p:txBody>
      </p:sp>
      <p:sp>
        <p:nvSpPr>
          <p:cNvPr id="139" name="import os, sys, json…"/>
          <p:cNvSpPr/>
          <p:nvPr/>
        </p:nvSpPr>
        <p:spPr>
          <a:xfrm>
            <a:off x="3223644" y="2451665"/>
            <a:ext cx="6016099" cy="3183279"/>
          </a:xfrm>
          <a:prstGeom prst="rect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b="0"/>
            </a:pPr>
            <a:r>
              <a:t>import os, sys, json</a:t>
            </a:r>
          </a:p>
          <a:p>
            <a:pPr algn="l">
              <a:defRPr b="0"/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print("Pandas Version:",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pandas.__version__</a:t>
            </a:r>
            <a:r>
              <a:t>)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# code that uses pandas</a:t>
            </a:r>
          </a:p>
        </p:txBody>
      </p:sp>
      <p:sp>
        <p:nvSpPr>
          <p:cNvPr id="140" name="behavior depends on which release was installed"/>
          <p:cNvSpPr txBox="1"/>
          <p:nvPr/>
        </p:nvSpPr>
        <p:spPr>
          <a:xfrm>
            <a:off x="3187711" y="6254055"/>
            <a:ext cx="60879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behavior depends on which release was installed</a:t>
            </a:r>
          </a:p>
        </p:txBody>
      </p:sp>
      <p:sp>
        <p:nvSpPr>
          <p:cNvPr id="141" name="this program &quot;depends&quot; on pandas"/>
          <p:cNvSpPr txBox="1"/>
          <p:nvPr/>
        </p:nvSpPr>
        <p:spPr>
          <a:xfrm>
            <a:off x="6418057" y="1576044"/>
            <a:ext cx="433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program "depends" on pandas</a:t>
            </a:r>
          </a:p>
        </p:txBody>
      </p:sp>
      <p:sp>
        <p:nvSpPr>
          <p:cNvPr id="142" name="you can check a…"/>
          <p:cNvSpPr txBox="1"/>
          <p:nvPr/>
        </p:nvSpPr>
        <p:spPr>
          <a:xfrm>
            <a:off x="10184203" y="4113177"/>
            <a:ext cx="2073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check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module version</a:t>
            </a:r>
          </a:p>
        </p:txBody>
      </p:sp>
      <p:sp>
        <p:nvSpPr>
          <p:cNvPr id="143" name="pip install pandas"/>
          <p:cNvSpPr txBox="1"/>
          <p:nvPr/>
        </p:nvSpPr>
        <p:spPr>
          <a:xfrm>
            <a:off x="4015008" y="6917101"/>
            <a:ext cx="34066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</a:t>
            </a:r>
          </a:p>
        </p:txBody>
      </p:sp>
      <p:sp>
        <p:nvSpPr>
          <p:cNvPr id="144" name="pip install pandas==0.25.1"/>
          <p:cNvSpPr txBox="1"/>
          <p:nvPr/>
        </p:nvSpPr>
        <p:spPr>
          <a:xfrm>
            <a:off x="4015008" y="7735377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pandas==0.25.1</a:t>
            </a:r>
          </a:p>
        </p:txBody>
      </p:sp>
      <p:sp>
        <p:nvSpPr>
          <p:cNvPr id="145" name="pip install pandas==0.24.0"/>
          <p:cNvSpPr txBox="1"/>
          <p:nvPr/>
        </p:nvSpPr>
        <p:spPr>
          <a:xfrm>
            <a:off x="4015008" y="8568101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pandas==0.24.0</a:t>
            </a:r>
          </a:p>
        </p:txBody>
      </p:sp>
      <p:sp>
        <p:nvSpPr>
          <p:cNvPr id="146" name="or"/>
          <p:cNvSpPr txBox="1"/>
          <p:nvPr/>
        </p:nvSpPr>
        <p:spPr>
          <a:xfrm>
            <a:off x="5488480" y="7327113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7" name="or"/>
          <p:cNvSpPr txBox="1"/>
          <p:nvPr/>
        </p:nvSpPr>
        <p:spPr>
          <a:xfrm>
            <a:off x="5488480" y="8191227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8" name="or..."/>
          <p:cNvSpPr txBox="1"/>
          <p:nvPr/>
        </p:nvSpPr>
        <p:spPr>
          <a:xfrm>
            <a:off x="5502683" y="9085534"/>
            <a:ext cx="694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or...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5156786" y="2157155"/>
            <a:ext cx="2236230" cy="157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71" y="17873"/>
                  <a:pt x="19771" y="10673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Connection Line"/>
          <p:cNvSpPr/>
          <p:nvPr/>
        </p:nvSpPr>
        <p:spPr>
          <a:xfrm>
            <a:off x="7772131" y="4726622"/>
            <a:ext cx="2763561" cy="7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0"/>
                </a:moveTo>
                <a:cubicBezTo>
                  <a:pt x="8771" y="19786"/>
                  <a:pt x="15971" y="21600"/>
                  <a:pt x="21600" y="544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4" name="Connection Line"/>
          <p:cNvSpPr/>
          <p:nvPr/>
        </p:nvSpPr>
        <p:spPr>
          <a:xfrm>
            <a:off x="2284483" y="5152444"/>
            <a:ext cx="845867" cy="133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14" y="4411"/>
                  <a:pt x="-5399" y="11611"/>
                  <a:pt x="15647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rsioning: motivation and basic concepts"/>
          <p:cNvSpPr txBox="1">
            <a:spLocks noGrp="1"/>
          </p:cNvSpPr>
          <p:nvPr>
            <p:ph type="title"/>
          </p:nvPr>
        </p:nvSpPr>
        <p:spPr>
          <a:xfrm>
            <a:off x="952500" y="4425627"/>
            <a:ext cx="11099800" cy="9023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Versioning: motivation and basic concepts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ny tools auto-track history (e.g., Google Do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43305">
              <a:defRPr sz="4464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Many tools auto-track history (e.g., Google Docs)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" y="1553070"/>
            <a:ext cx="11901518" cy="7384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zapier.com/apps/google-docs/tutorials/google-docs-revision-history"/>
          <p:cNvSpPr txBox="1"/>
          <p:nvPr/>
        </p:nvSpPr>
        <p:spPr>
          <a:xfrm>
            <a:off x="4120776" y="9238761"/>
            <a:ext cx="46558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https://zapier.com/apps/google-docs/tutorials/google-docs-revision-history</a:t>
            </a:r>
          </a:p>
        </p:txBody>
      </p:sp>
      <p:sp>
        <p:nvSpPr>
          <p:cNvPr id="161" name="what…"/>
          <p:cNvSpPr txBox="1"/>
          <p:nvPr/>
        </p:nvSpPr>
        <p:spPr>
          <a:xfrm>
            <a:off x="-4062" y="3831413"/>
            <a:ext cx="1348645" cy="1092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</a:t>
            </a:r>
          </a:p>
          <a:p>
            <a: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</a:t>
            </a:r>
          </a:p>
        </p:txBody>
      </p:sp>
      <p:sp>
        <p:nvSpPr>
          <p:cNvPr id="162" name="when…"/>
          <p:cNvSpPr txBox="1"/>
          <p:nvPr/>
        </p:nvSpPr>
        <p:spPr>
          <a:xfrm>
            <a:off x="11528338" y="2602432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when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it changed</a:t>
            </a:r>
          </a:p>
        </p:txBody>
      </p:sp>
      <p:sp>
        <p:nvSpPr>
          <p:cNvPr id="163" name="who…"/>
          <p:cNvSpPr txBox="1"/>
          <p:nvPr/>
        </p:nvSpPr>
        <p:spPr>
          <a:xfrm>
            <a:off x="11528338" y="4368799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 it</a:t>
            </a:r>
          </a:p>
        </p:txBody>
      </p:sp>
      <p:sp>
        <p:nvSpPr>
          <p:cNvPr id="169" name="Connection Line"/>
          <p:cNvSpPr/>
          <p:nvPr/>
        </p:nvSpPr>
        <p:spPr>
          <a:xfrm>
            <a:off x="11075937" y="3649728"/>
            <a:ext cx="826633" cy="3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126" y="19527"/>
                  <a:pt x="19326" y="12327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10735814" y="4278427"/>
            <a:ext cx="1096931" cy="2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33" extrusionOk="0">
                <a:moveTo>
                  <a:pt x="0" y="590"/>
                </a:moveTo>
                <a:cubicBezTo>
                  <a:pt x="11502" y="-2067"/>
                  <a:pt x="18702" y="4247"/>
                  <a:pt x="21600" y="1953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286761" y="3769226"/>
            <a:ext cx="480648" cy="45262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1387436" y="4783221"/>
            <a:ext cx="427739" cy="19116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1133436" y="4910220"/>
            <a:ext cx="639371" cy="137047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ersion Control Systems (V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Systems (VCS)</a:t>
            </a:r>
          </a:p>
        </p:txBody>
      </p:sp>
      <p:sp>
        <p:nvSpPr>
          <p:cNvPr id="173" name="Useful for many kinds of projects…"/>
          <p:cNvSpPr txBox="1"/>
          <p:nvPr/>
        </p:nvSpPr>
        <p:spPr>
          <a:xfrm>
            <a:off x="960098" y="1501247"/>
            <a:ext cx="11620501" cy="756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Useful for many kinds of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code, papers, websites, etc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manages all files for same project (maybe thousands) in a repository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snapshots/checkpoints, called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users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manually</a:t>
            </a:r>
            <a:r>
              <a:t> run commands to preserve good versions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 messages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who, what, when,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>
              <a:solidFill>
                <a:schemeClr val="accent1"/>
              </a:solidFill>
            </a:endParaRP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defRPr sz="3200" b="0"/>
            </a:pPr>
            <a:r>
              <a:t>Work can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branch</a:t>
            </a:r>
            <a:r>
              <a:t> out and be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merged</a:t>
            </a:r>
            <a:r>
              <a:t> back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people can work offline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get feedback before merging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humans need to resolve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conflicts</a:t>
            </a:r>
            <a:br/>
            <a:r>
              <a:t>when versions being merged are</a:t>
            </a:r>
            <a:br/>
            <a:r>
              <a:t>too different</a:t>
            </a:r>
          </a:p>
        </p:txBody>
      </p:sp>
      <p:sp>
        <p:nvSpPr>
          <p:cNvPr id="174" name="Airport"/>
          <p:cNvSpPr/>
          <p:nvPr/>
        </p:nvSpPr>
        <p:spPr>
          <a:xfrm>
            <a:off x="8500277" y="6581803"/>
            <a:ext cx="1483177" cy="14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5" extrusionOk="0">
                <a:moveTo>
                  <a:pt x="19354" y="0"/>
                </a:moveTo>
                <a:cubicBezTo>
                  <a:pt x="18843" y="-5"/>
                  <a:pt x="18248" y="122"/>
                  <a:pt x="17667" y="457"/>
                </a:cubicBezTo>
                <a:cubicBezTo>
                  <a:pt x="16993" y="846"/>
                  <a:pt x="15334" y="2001"/>
                  <a:pt x="14186" y="2806"/>
                </a:cubicBezTo>
                <a:lnTo>
                  <a:pt x="12476" y="2784"/>
                </a:lnTo>
                <a:lnTo>
                  <a:pt x="11744" y="1591"/>
                </a:lnTo>
                <a:cubicBezTo>
                  <a:pt x="11652" y="1440"/>
                  <a:pt x="11480" y="1359"/>
                  <a:pt x="11307" y="1375"/>
                </a:cubicBezTo>
                <a:lnTo>
                  <a:pt x="10806" y="1424"/>
                </a:lnTo>
                <a:lnTo>
                  <a:pt x="11286" y="2769"/>
                </a:lnTo>
                <a:lnTo>
                  <a:pt x="8623" y="2735"/>
                </a:lnTo>
                <a:cubicBezTo>
                  <a:pt x="8450" y="2735"/>
                  <a:pt x="8284" y="2767"/>
                  <a:pt x="8133" y="2843"/>
                </a:cubicBezTo>
                <a:lnTo>
                  <a:pt x="7449" y="3167"/>
                </a:lnTo>
                <a:cubicBezTo>
                  <a:pt x="7449" y="3167"/>
                  <a:pt x="10111" y="3589"/>
                  <a:pt x="11690" y="3903"/>
                </a:cubicBezTo>
                <a:lnTo>
                  <a:pt x="11851" y="4350"/>
                </a:lnTo>
                <a:lnTo>
                  <a:pt x="10267" y="4539"/>
                </a:lnTo>
                <a:lnTo>
                  <a:pt x="9632" y="5101"/>
                </a:lnTo>
                <a:lnTo>
                  <a:pt x="11986" y="5074"/>
                </a:lnTo>
                <a:lnTo>
                  <a:pt x="13495" y="5705"/>
                </a:lnTo>
                <a:lnTo>
                  <a:pt x="14071" y="5403"/>
                </a:lnTo>
                <a:lnTo>
                  <a:pt x="13625" y="5009"/>
                </a:lnTo>
                <a:cubicBezTo>
                  <a:pt x="14255" y="4912"/>
                  <a:pt x="15080" y="4679"/>
                  <a:pt x="15920" y="4129"/>
                </a:cubicBezTo>
                <a:cubicBezTo>
                  <a:pt x="15931" y="4123"/>
                  <a:pt x="15942" y="4112"/>
                  <a:pt x="15952" y="4107"/>
                </a:cubicBezTo>
                <a:lnTo>
                  <a:pt x="21040" y="3508"/>
                </a:lnTo>
                <a:lnTo>
                  <a:pt x="21508" y="3113"/>
                </a:lnTo>
                <a:cubicBezTo>
                  <a:pt x="21600" y="3037"/>
                  <a:pt x="21546" y="2887"/>
                  <a:pt x="21428" y="2887"/>
                </a:cubicBezTo>
                <a:lnTo>
                  <a:pt x="17877" y="2850"/>
                </a:lnTo>
                <a:cubicBezTo>
                  <a:pt x="19074" y="2062"/>
                  <a:pt x="20146" y="1348"/>
                  <a:pt x="20474" y="1132"/>
                </a:cubicBezTo>
                <a:cubicBezTo>
                  <a:pt x="21201" y="661"/>
                  <a:pt x="20480" y="11"/>
                  <a:pt x="19354" y="0"/>
                </a:cubicBezTo>
                <a:close/>
                <a:moveTo>
                  <a:pt x="2221" y="15"/>
                </a:moveTo>
                <a:lnTo>
                  <a:pt x="2221" y="965"/>
                </a:lnTo>
                <a:lnTo>
                  <a:pt x="1298" y="965"/>
                </a:lnTo>
                <a:lnTo>
                  <a:pt x="1810" y="2607"/>
                </a:lnTo>
                <a:lnTo>
                  <a:pt x="0" y="2607"/>
                </a:lnTo>
                <a:lnTo>
                  <a:pt x="1347" y="6352"/>
                </a:lnTo>
                <a:lnTo>
                  <a:pt x="1347" y="13938"/>
                </a:lnTo>
                <a:lnTo>
                  <a:pt x="0" y="13938"/>
                </a:lnTo>
                <a:lnTo>
                  <a:pt x="0" y="18971"/>
                </a:lnTo>
                <a:lnTo>
                  <a:pt x="21525" y="18971"/>
                </a:lnTo>
                <a:lnTo>
                  <a:pt x="21525" y="13938"/>
                </a:lnTo>
                <a:lnTo>
                  <a:pt x="4172" y="13938"/>
                </a:lnTo>
                <a:lnTo>
                  <a:pt x="4172" y="6548"/>
                </a:lnTo>
                <a:lnTo>
                  <a:pt x="5590" y="2607"/>
                </a:lnTo>
                <a:lnTo>
                  <a:pt x="3773" y="2607"/>
                </a:lnTo>
                <a:lnTo>
                  <a:pt x="4284" y="965"/>
                </a:lnTo>
                <a:lnTo>
                  <a:pt x="3299" y="965"/>
                </a:lnTo>
                <a:lnTo>
                  <a:pt x="3299" y="15"/>
                </a:lnTo>
                <a:lnTo>
                  <a:pt x="2221" y="15"/>
                </a:lnTo>
                <a:close/>
                <a:moveTo>
                  <a:pt x="0" y="20245"/>
                </a:moveTo>
                <a:lnTo>
                  <a:pt x="0" y="21595"/>
                </a:lnTo>
                <a:lnTo>
                  <a:pt x="21525" y="21595"/>
                </a:lnTo>
                <a:lnTo>
                  <a:pt x="21525" y="20245"/>
                </a:lnTo>
                <a:lnTo>
                  <a:pt x="0" y="20245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1" name="Connection Line"/>
          <p:cNvSpPr/>
          <p:nvPr/>
        </p:nvSpPr>
        <p:spPr>
          <a:xfrm>
            <a:off x="10106984" y="6705658"/>
            <a:ext cx="953684" cy="41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6" name="partner B also working on hw.py, without wifi"/>
          <p:cNvSpPr txBox="1"/>
          <p:nvPr/>
        </p:nvSpPr>
        <p:spPr>
          <a:xfrm>
            <a:off x="9951441" y="7109000"/>
            <a:ext cx="2722708" cy="118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B</a:t>
            </a:r>
            <a:r>
              <a:t> also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, </a:t>
            </a:r>
            <a:r>
              <a:rPr u="sng"/>
              <a:t>without wifi</a:t>
            </a:r>
          </a:p>
        </p:txBody>
      </p:sp>
      <p:sp>
        <p:nvSpPr>
          <p:cNvPr id="177" name="Apartment Building"/>
          <p:cNvSpPr/>
          <p:nvPr/>
        </p:nvSpPr>
        <p:spPr>
          <a:xfrm>
            <a:off x="8361643" y="4760205"/>
            <a:ext cx="1519194" cy="120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Connection Line"/>
          <p:cNvSpPr/>
          <p:nvPr/>
        </p:nvSpPr>
        <p:spPr>
          <a:xfrm>
            <a:off x="9918078" y="5001222"/>
            <a:ext cx="953683" cy="4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partner A working on hw.py at school"/>
          <p:cNvSpPr txBox="1"/>
          <p:nvPr/>
        </p:nvSpPr>
        <p:spPr>
          <a:xfrm>
            <a:off x="9951441" y="5411249"/>
            <a:ext cx="2722708" cy="83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A</a:t>
            </a:r>
            <a:r>
              <a:t>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 at school</a:t>
            </a:r>
          </a:p>
        </p:txBody>
      </p:sp>
      <p:sp>
        <p:nvSpPr>
          <p:cNvPr id="180" name="what happens when the plane lands?"/>
          <p:cNvSpPr txBox="1"/>
          <p:nvPr/>
        </p:nvSpPr>
        <p:spPr>
          <a:xfrm>
            <a:off x="7956505" y="8536959"/>
            <a:ext cx="48884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what happens when the plane lands?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</a:t>
            </a:r>
          </a:p>
        </p:txBody>
      </p:sp>
      <p:sp>
        <p:nvSpPr>
          <p:cNvPr id="185" name="Line"/>
          <p:cNvSpPr/>
          <p:nvPr/>
        </p:nvSpPr>
        <p:spPr>
          <a:xfrm>
            <a:off x="952500" y="5306029"/>
            <a:ext cx="11099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ime"/>
          <p:cNvSpPr txBox="1"/>
          <p:nvPr/>
        </p:nvSpPr>
        <p:spPr>
          <a:xfrm>
            <a:off x="6485076" y="5337208"/>
            <a:ext cx="6636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187" name="Rounded Rectangle"/>
          <p:cNvSpPr/>
          <p:nvPr/>
        </p:nvSpPr>
        <p:spPr>
          <a:xfrm>
            <a:off x="2811966" y="2122596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8" name="Rounded Rectangle"/>
          <p:cNvSpPr/>
          <p:nvPr/>
        </p:nvSpPr>
        <p:spPr>
          <a:xfrm>
            <a:off x="5571517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9" name="Rounded Rectangle"/>
          <p:cNvSpPr/>
          <p:nvPr/>
        </p:nvSpPr>
        <p:spPr>
          <a:xfrm>
            <a:off x="8432029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>
            <a:off x="51997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80572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print(&quot;hi&quot;)"/>
          <p:cNvSpPr/>
          <p:nvPr/>
        </p:nvSpPr>
        <p:spPr>
          <a:xfrm>
            <a:off x="3021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000" b="0"/>
            </a:lvl1pPr>
          </a:lstStyle>
          <a:p>
            <a:r>
              <a:t>print("hi")</a:t>
            </a:r>
          </a:p>
        </p:txBody>
      </p:sp>
      <p:sp>
        <p:nvSpPr>
          <p:cNvPr id="193" name="hello.py"/>
          <p:cNvSpPr txBox="1"/>
          <p:nvPr/>
        </p:nvSpPr>
        <p:spPr>
          <a:xfrm>
            <a:off x="3009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4" name="print(&quot;hello&quot;)…"/>
          <p:cNvSpPr/>
          <p:nvPr/>
        </p:nvSpPr>
        <p:spPr>
          <a:xfrm>
            <a:off x="5815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print("hello")</a:t>
            </a:r>
          </a:p>
          <a:p>
            <a:pPr algn="l">
              <a:defRPr sz="2000" b="0"/>
            </a:pPr>
            <a:r>
              <a:t>print("world")</a:t>
            </a:r>
          </a:p>
        </p:txBody>
      </p:sp>
      <p:sp>
        <p:nvSpPr>
          <p:cNvPr id="195" name="hello.py"/>
          <p:cNvSpPr txBox="1"/>
          <p:nvPr/>
        </p:nvSpPr>
        <p:spPr>
          <a:xfrm>
            <a:off x="5803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6" name="import dog…"/>
          <p:cNvSpPr/>
          <p:nvPr/>
        </p:nvSpPr>
        <p:spPr>
          <a:xfrm>
            <a:off x="8736002" y="26290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import dog</a:t>
            </a:r>
          </a:p>
          <a:p>
            <a:pPr algn="l">
              <a:defRPr sz="2000" b="0"/>
            </a:pPr>
            <a:r>
              <a:t>dog.bark()</a:t>
            </a:r>
          </a:p>
        </p:txBody>
      </p:sp>
      <p:sp>
        <p:nvSpPr>
          <p:cNvPr id="197" name="hello.py"/>
          <p:cNvSpPr txBox="1"/>
          <p:nvPr/>
        </p:nvSpPr>
        <p:spPr>
          <a:xfrm>
            <a:off x="8724679" y="21498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8" name="def bark():…"/>
          <p:cNvSpPr/>
          <p:nvPr/>
        </p:nvSpPr>
        <p:spPr>
          <a:xfrm>
            <a:off x="8736002" y="40006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def bark():</a:t>
            </a:r>
          </a:p>
          <a:p>
            <a:pPr algn="l">
              <a:defRPr sz="2000" b="0"/>
            </a:pPr>
            <a:r>
              <a:t>   print("bark"*10)</a:t>
            </a:r>
          </a:p>
        </p:txBody>
      </p:sp>
      <p:sp>
        <p:nvSpPr>
          <p:cNvPr id="199" name="dog.py"/>
          <p:cNvSpPr txBox="1"/>
          <p:nvPr/>
        </p:nvSpPr>
        <p:spPr>
          <a:xfrm>
            <a:off x="8714464" y="3510777"/>
            <a:ext cx="9099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dog.py</a:t>
            </a:r>
          </a:p>
        </p:txBody>
      </p:sp>
      <p:sp>
        <p:nvSpPr>
          <p:cNvPr id="200" name="add file"/>
          <p:cNvSpPr txBox="1"/>
          <p:nvPr/>
        </p:nvSpPr>
        <p:spPr>
          <a:xfrm>
            <a:off x="3414096" y="1559632"/>
            <a:ext cx="1002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file</a:t>
            </a:r>
          </a:p>
        </p:txBody>
      </p:sp>
      <p:sp>
        <p:nvSpPr>
          <p:cNvPr id="201" name="edit file"/>
          <p:cNvSpPr txBox="1"/>
          <p:nvPr/>
        </p:nvSpPr>
        <p:spPr>
          <a:xfrm>
            <a:off x="6299934" y="1559632"/>
            <a:ext cx="10339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 file</a:t>
            </a:r>
          </a:p>
        </p:txBody>
      </p:sp>
      <p:sp>
        <p:nvSpPr>
          <p:cNvPr id="202" name="edit+add"/>
          <p:cNvSpPr txBox="1"/>
          <p:nvPr/>
        </p:nvSpPr>
        <p:spPr>
          <a:xfrm>
            <a:off x="9093504" y="1489782"/>
            <a:ext cx="11998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edit+add</a:t>
            </a:r>
          </a:p>
        </p:txBody>
      </p:sp>
      <p:sp>
        <p:nvSpPr>
          <p:cNvPr id="203" name="commits:"/>
          <p:cNvSpPr txBox="1"/>
          <p:nvPr/>
        </p:nvSpPr>
        <p:spPr>
          <a:xfrm>
            <a:off x="1242210" y="3280687"/>
            <a:ext cx="12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commits:</a:t>
            </a:r>
          </a:p>
        </p:txBody>
      </p:sp>
      <p:sp>
        <p:nvSpPr>
          <p:cNvPr id="204" name="at any point in time,…"/>
          <p:cNvSpPr txBox="1"/>
          <p:nvPr/>
        </p:nvSpPr>
        <p:spPr>
          <a:xfrm>
            <a:off x="7811722" y="6495332"/>
            <a:ext cx="37634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at any point in time,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see one version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the files on your computer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9644390" y="4926926"/>
            <a:ext cx="1" cy="157208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08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1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2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3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4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5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16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8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0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2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7" name="who will get blamed?"/>
          <p:cNvSpPr txBox="1"/>
          <p:nvPr/>
        </p:nvSpPr>
        <p:spPr>
          <a:xfrm>
            <a:off x="5030008" y="8619777"/>
            <a:ext cx="2692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who will get blamed?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30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3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4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5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7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38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47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48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0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2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57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59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0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1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2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63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4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65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3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5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Rounded Rectangle"/>
          <p:cNvSpPr/>
          <p:nvPr/>
        </p:nvSpPr>
        <p:spPr>
          <a:xfrm>
            <a:off x="94404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77" name="commit 4…"/>
          <p:cNvSpPr txBox="1"/>
          <p:nvPr/>
        </p:nvSpPr>
        <p:spPr>
          <a:xfrm>
            <a:off x="9535104" y="2744821"/>
            <a:ext cx="202459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4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</a:t>
            </a:r>
            <a:r>
              <a:rPr lang="en-US" dirty="0"/>
              <a:t>oops</a:t>
            </a:r>
            <a:r>
              <a:rPr dirty="0"/>
              <a:t>, my bad!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78" name="Light Bulb"/>
          <p:cNvSpPr/>
          <p:nvPr/>
        </p:nvSpPr>
        <p:spPr>
          <a:xfrm>
            <a:off x="98761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test.py:"/>
          <p:cNvSpPr txBox="1"/>
          <p:nvPr/>
        </p:nvSpPr>
        <p:spPr>
          <a:xfrm>
            <a:off x="96495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80" name="Dingbat Check"/>
          <p:cNvSpPr/>
          <p:nvPr/>
        </p:nvSpPr>
        <p:spPr>
          <a:xfrm>
            <a:off x="108433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90911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286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88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89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0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2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3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4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5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6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7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1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2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5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6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8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9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0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7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0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3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4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8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345" name="which version would you use?"/>
          <p:cNvSpPr txBox="1"/>
          <p:nvPr/>
        </p:nvSpPr>
        <p:spPr>
          <a:xfrm>
            <a:off x="3994232" y="6971700"/>
            <a:ext cx="47179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which version would you use?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348" name="Line"/>
          <p:cNvSpPr/>
          <p:nvPr/>
        </p:nvSpPr>
        <p:spPr>
          <a:xfrm>
            <a:off x="970855" y="6629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9" name="time"/>
          <p:cNvSpPr txBox="1"/>
          <p:nvPr/>
        </p:nvSpPr>
        <p:spPr>
          <a:xfrm>
            <a:off x="6170587" y="6761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35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0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0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03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40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0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0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0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0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11" name="Tag"/>
          <p:cNvSpPr/>
          <p:nvPr/>
        </p:nvSpPr>
        <p:spPr>
          <a:xfrm>
            <a:off x="5232987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v2.1"/>
          <p:cNvSpPr txBox="1"/>
          <p:nvPr/>
        </p:nvSpPr>
        <p:spPr>
          <a:xfrm>
            <a:off x="5585903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13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15" name="tag &quot;good&quot; commits to create releases"/>
          <p:cNvSpPr txBox="1"/>
          <p:nvPr/>
        </p:nvSpPr>
        <p:spPr>
          <a:xfrm>
            <a:off x="3357062" y="7308233"/>
            <a:ext cx="59922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tag "good" commits to create releases</a:t>
            </a:r>
          </a:p>
        </p:txBody>
      </p:sp>
      <p:sp>
        <p:nvSpPr>
          <p:cNvPr id="416" name="https://pypi.org/project/pandas/#history"/>
          <p:cNvSpPr txBox="1"/>
          <p:nvPr/>
        </p:nvSpPr>
        <p:spPr>
          <a:xfrm>
            <a:off x="3452212" y="8393697"/>
            <a:ext cx="55891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2"/>
              </a:defRPr>
            </a:lvl1pPr>
          </a:lstStyle>
          <a:p>
            <a:r>
              <a:rPr dirty="0">
                <a:hlinkClick r:id="rId2"/>
              </a:rPr>
              <a:t>https://pypi.org/project/pandas/#history</a:t>
            </a:r>
          </a:p>
        </p:txBody>
      </p:sp>
      <p:sp>
        <p:nvSpPr>
          <p:cNvPr id="417" name="https://github.com/pandas-dev/pandas/releases"/>
          <p:cNvSpPr txBox="1"/>
          <p:nvPr/>
        </p:nvSpPr>
        <p:spPr>
          <a:xfrm>
            <a:off x="3467699" y="9013366"/>
            <a:ext cx="648624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https://github.com/pandas-dev/pandas/releases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7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7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73" name="5a"/>
          <p:cNvSpPr txBox="1"/>
          <p:nvPr/>
        </p:nvSpPr>
        <p:spPr>
          <a:xfrm>
            <a:off x="6850721" y="1973365"/>
            <a:ext cx="3967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5a</a:t>
            </a:r>
          </a:p>
        </p:txBody>
      </p:sp>
      <p:sp>
        <p:nvSpPr>
          <p:cNvPr id="47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7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7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7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7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81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2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5121405" y="5499716"/>
            <a:ext cx="1108551" cy="2773382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84" name="Light Bulb"/>
          <p:cNvSpPr/>
          <p:nvPr/>
        </p:nvSpPr>
        <p:spPr>
          <a:xfrm>
            <a:off x="5270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5" name="Light Bulb"/>
          <p:cNvSpPr/>
          <p:nvPr/>
        </p:nvSpPr>
        <p:spPr>
          <a:xfrm>
            <a:off x="5778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6" name="Light Bulb"/>
          <p:cNvSpPr/>
          <p:nvPr/>
        </p:nvSpPr>
        <p:spPr>
          <a:xfrm>
            <a:off x="5270591" y="6508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 flipV="1">
            <a:off x="5693756" y="5193201"/>
            <a:ext cx="1" cy="265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8" name="5b"/>
          <p:cNvSpPr txBox="1"/>
          <p:nvPr/>
        </p:nvSpPr>
        <p:spPr>
          <a:xfrm>
            <a:off x="6181745" y="5389891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5b</a:t>
            </a:r>
          </a:p>
        </p:txBody>
      </p:sp>
      <p:sp>
        <p:nvSpPr>
          <p:cNvPr id="489" name="Tag"/>
          <p:cNvSpPr/>
          <p:nvPr/>
        </p:nvSpPr>
        <p:spPr>
          <a:xfrm>
            <a:off x="5189511" y="842990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v2.1"/>
          <p:cNvSpPr txBox="1"/>
          <p:nvPr/>
        </p:nvSpPr>
        <p:spPr>
          <a:xfrm>
            <a:off x="5542427" y="848531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91" name="it's possible to branch out,…"/>
          <p:cNvSpPr txBox="1"/>
          <p:nvPr/>
        </p:nvSpPr>
        <p:spPr>
          <a:xfrm>
            <a:off x="7761558" y="7278854"/>
            <a:ext cx="45300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it's possible to branch out,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some people adding features (5a) and others debugging (5b)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7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8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1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9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1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12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13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5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518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9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2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3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4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5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6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5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36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9100086" y="4577114"/>
            <a:ext cx="1780907" cy="147919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105242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10221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0" name="can I merge my…"/>
          <p:cNvSpPr txBox="1"/>
          <p:nvPr/>
        </p:nvSpPr>
        <p:spPr>
          <a:xfrm>
            <a:off x="10123324" y="5156199"/>
            <a:ext cx="22108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I merge my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back to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main branch?</a:t>
            </a:r>
          </a:p>
        </p:txBody>
      </p:sp>
      <p:sp>
        <p:nvSpPr>
          <p:cNvPr id="541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2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3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it"/>
          <p:cNvSpPr txBox="1">
            <a:spLocks noGrp="1"/>
          </p:cNvSpPr>
          <p:nvPr>
            <p:ph type="title"/>
          </p:nvPr>
        </p:nvSpPr>
        <p:spPr>
          <a:xfrm>
            <a:off x="952500" y="3503463"/>
            <a:ext cx="11099800" cy="2746674"/>
          </a:xfrm>
          <a:prstGeom prst="rect">
            <a:avLst/>
          </a:prstGeom>
        </p:spPr>
        <p:txBody>
          <a:bodyPr/>
          <a:lstStyle>
            <a:lvl1pPr>
              <a:defRPr sz="1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Version Control System Tool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 Tools</a:t>
            </a:r>
          </a:p>
        </p:txBody>
      </p:sp>
      <p:sp>
        <p:nvSpPr>
          <p:cNvPr id="548" name="svn…"/>
          <p:cNvSpPr txBox="1"/>
          <p:nvPr/>
        </p:nvSpPr>
        <p:spPr>
          <a:xfrm>
            <a:off x="2908324" y="2552828"/>
            <a:ext cx="27717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svn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Mercurial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TeamFoundation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75" y="6665261"/>
            <a:ext cx="2115527" cy="26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ools"/>
          <p:cNvSpPr txBox="1"/>
          <p:nvPr/>
        </p:nvSpPr>
        <p:spPr>
          <a:xfrm>
            <a:off x="2908324" y="1871834"/>
            <a:ext cx="943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tools</a:t>
            </a:r>
          </a:p>
        </p:txBody>
      </p:sp>
      <p:sp>
        <p:nvSpPr>
          <p:cNvPr id="551" name="GitLab…"/>
          <p:cNvSpPr txBox="1"/>
          <p:nvPr/>
        </p:nvSpPr>
        <p:spPr>
          <a:xfrm>
            <a:off x="7081631" y="2710907"/>
            <a:ext cx="1600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GitLab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BitBucket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GitHub:</a:t>
            </a:r>
          </a:p>
        </p:txBody>
      </p:sp>
      <p:sp>
        <p:nvSpPr>
          <p:cNvPr id="552" name="git providers"/>
          <p:cNvSpPr txBox="1"/>
          <p:nvPr/>
        </p:nvSpPr>
        <p:spPr>
          <a:xfrm>
            <a:off x="7068468" y="1871834"/>
            <a:ext cx="2185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git providers</a:t>
            </a:r>
          </a:p>
        </p:txBody>
      </p:sp>
      <p:sp>
        <p:nvSpPr>
          <p:cNvPr id="553" name="Linus Torvalds developed git to manage Linux as a…"/>
          <p:cNvSpPr txBox="1"/>
          <p:nvPr/>
        </p:nvSpPr>
        <p:spPr>
          <a:xfrm>
            <a:off x="3935960" y="7120975"/>
            <a:ext cx="410831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Linus Torvalds developed git to manage Linux as a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BitKeeper</a:t>
            </a:r>
            <a:r>
              <a:rPr dirty="0"/>
              <a:t> replacement</a:t>
            </a:r>
          </a:p>
        </p:txBody>
      </p:sp>
      <p:sp>
        <p:nvSpPr>
          <p:cNvPr id="554" name="Line"/>
          <p:cNvSpPr/>
          <p:nvPr/>
        </p:nvSpPr>
        <p:spPr>
          <a:xfrm flipV="1">
            <a:off x="3663702" y="3016430"/>
            <a:ext cx="3364216" cy="74472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3663702" y="3888153"/>
            <a:ext cx="3415324" cy="4530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663702" y="4015153"/>
            <a:ext cx="3353418" cy="83244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signup for a free account for next weeks lab…"/>
          <p:cNvSpPr txBox="1"/>
          <p:nvPr/>
        </p:nvSpPr>
        <p:spPr>
          <a:xfrm>
            <a:off x="8575226" y="4648396"/>
            <a:ext cx="3805395" cy="234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signup for a free account for next weeks lab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t> choose a name that won't embarrass you on a resume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do not</a:t>
            </a:r>
            <a:r>
              <a:t> post course work</a:t>
            </a:r>
          </a:p>
        </p:txBody>
      </p:sp>
      <p:sp>
        <p:nvSpPr>
          <p:cNvPr id="558" name="https://www.linuxjournal.com/content/25-years-later-interview-linus-torvalds"/>
          <p:cNvSpPr txBox="1"/>
          <p:nvPr/>
        </p:nvSpPr>
        <p:spPr>
          <a:xfrm>
            <a:off x="7962271" y="9349913"/>
            <a:ext cx="48331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https://www.linuxjournal.com/content/25-years-later-interview-linus-torvalds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937057" y="1889160"/>
            <a:ext cx="62196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/yiyins2/CS320-SU23/tree/main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7590219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Connect to VM</a:t>
            </a:r>
            <a:r>
              <a:rPr dirty="0"/>
              <a:t>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Mac: terminal; Windows: </a:t>
            </a:r>
            <a:r>
              <a:rPr lang="en-US" dirty="0" err="1"/>
              <a:t>powershell</a:t>
            </a:r>
            <a:endParaRPr lang="en-US" dirty="0"/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username@computer</a:t>
            </a:r>
            <a:r>
              <a:rPr lang="en-US" dirty="0"/>
              <a:t>: </a:t>
            </a:r>
            <a:r>
              <a:rPr dirty="0"/>
              <a:t>connect to a VM via SSH</a:t>
            </a:r>
            <a:endParaRPr lang="en-US" dirty="0"/>
          </a:p>
          <a:p>
            <a:pPr algn="l">
              <a:defRPr sz="2600" b="0"/>
            </a:pPr>
            <a:r>
              <a:rPr lang="en-US" dirty="0"/>
              <a:t>Shortcuts: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^D		exit connection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^C 		terminate the current command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^R		search history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 err="1"/>
              <a:t>pwd</a:t>
            </a:r>
            <a:r>
              <a:rPr lang="en-US" dirty="0"/>
              <a:t>		display current working directly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		go down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 ..	 	go up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ls		list all files in the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cat 		display the files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937057" y="1889160"/>
            <a:ext cx="62196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/yiyins2/CS320-SU23/tree/main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11995271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Git Commands: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clone: retrieve an entire repository from a hosted location via URL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log: show all commits in the current branch’s history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status: show modified files in working directory, staged for your next commit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pull: fetch and merge any commits from the tracking remote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add: add a file as it looks now to your next commit (stage)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commit: commit your staged content as a new commit snapshot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push: transmit local branch commits to the remote repository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branch: list your branches. a * will appear next to the currently active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checkout: switch to another branch and check it out into your working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3757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67" name="Remembering commit numbers is a pain!  Various kinds of labels can serve as easy-to-remember aliases"/>
          <p:cNvSpPr txBox="1"/>
          <p:nvPr/>
        </p:nvSpPr>
        <p:spPr>
          <a:xfrm>
            <a:off x="960098" y="1628247"/>
            <a:ext cx="106563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Remembering commit numbers is a pain!  Various kinds of labels can serve as easy-to-remember aliases</a:t>
            </a:r>
          </a:p>
        </p:txBody>
      </p:sp>
      <p:sp>
        <p:nvSpPr>
          <p:cNvPr id="568" name="Rounded Rectangle"/>
          <p:cNvSpPr/>
          <p:nvPr/>
        </p:nvSpPr>
        <p:spPr>
          <a:xfrm>
            <a:off x="1453089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69" name="Rounded Rectangle"/>
          <p:cNvSpPr/>
          <p:nvPr/>
        </p:nvSpPr>
        <p:spPr>
          <a:xfrm>
            <a:off x="2764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0" name="Rounded Rectangle"/>
          <p:cNvSpPr/>
          <p:nvPr/>
        </p:nvSpPr>
        <p:spPr>
          <a:xfrm>
            <a:off x="4120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1" name="Rounded Rectangle"/>
          <p:cNvSpPr/>
          <p:nvPr/>
        </p:nvSpPr>
        <p:spPr>
          <a:xfrm>
            <a:off x="5431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2" name="Rounded Rectangle"/>
          <p:cNvSpPr/>
          <p:nvPr/>
        </p:nvSpPr>
        <p:spPr>
          <a:xfrm>
            <a:off x="6787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3" name="Rounded Rectangle"/>
          <p:cNvSpPr/>
          <p:nvPr/>
        </p:nvSpPr>
        <p:spPr>
          <a:xfrm>
            <a:off x="80987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4" name="Rounded Rectangle"/>
          <p:cNvSpPr/>
          <p:nvPr/>
        </p:nvSpPr>
        <p:spPr>
          <a:xfrm>
            <a:off x="7008390" y="6083902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5" name="Rounded Rectangle"/>
          <p:cNvSpPr/>
          <p:nvPr/>
        </p:nvSpPr>
        <p:spPr>
          <a:xfrm>
            <a:off x="8320037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2512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>
            <a:off x="3820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H="1">
            <a:off x="5179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H="1">
            <a:off x="6487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>
            <a:off x="77958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6371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8080693" y="6794169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94576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>
            <a:off x="9154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5" name="HEAD"/>
          <p:cNvSpPr txBox="1"/>
          <p:nvPr/>
        </p:nvSpPr>
        <p:spPr>
          <a:xfrm>
            <a:off x="9551511" y="2885147"/>
            <a:ext cx="920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586" name="intern [branch]"/>
          <p:cNvSpPr txBox="1"/>
          <p:nvPr/>
        </p:nvSpPr>
        <p:spPr>
          <a:xfrm>
            <a:off x="8320808" y="7546330"/>
            <a:ext cx="1983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intern [branch]</a:t>
            </a:r>
          </a:p>
        </p:txBody>
      </p:sp>
      <p:sp>
        <p:nvSpPr>
          <p:cNvPr id="587" name="main [branch]"/>
          <p:cNvSpPr txBox="1"/>
          <p:nvPr/>
        </p:nvSpPr>
        <p:spPr>
          <a:xfrm>
            <a:off x="9670930" y="3204270"/>
            <a:ext cx="18277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main [branch]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4087389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3450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0" name="experiment [branch]"/>
          <p:cNvSpPr txBox="1"/>
          <p:nvPr/>
        </p:nvSpPr>
        <p:spPr>
          <a:xfrm>
            <a:off x="4006008" y="7546330"/>
            <a:ext cx="2662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experiment [branch]</a:t>
            </a:r>
          </a:p>
        </p:txBody>
      </p:sp>
      <p:sp>
        <p:nvSpPr>
          <p:cNvPr id="591" name="v1.0 [tag]"/>
          <p:cNvSpPr txBox="1"/>
          <p:nvPr/>
        </p:nvSpPr>
        <p:spPr>
          <a:xfrm>
            <a:off x="1372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v1.0 [tag]</a:t>
            </a:r>
          </a:p>
        </p:txBody>
      </p:sp>
      <p:sp>
        <p:nvSpPr>
          <p:cNvPr id="592" name="v2.0 [tag]"/>
          <p:cNvSpPr txBox="1"/>
          <p:nvPr/>
        </p:nvSpPr>
        <p:spPr>
          <a:xfrm>
            <a:off x="4039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v2.0 [tag]</a:t>
            </a:r>
          </a:p>
        </p:txBody>
      </p:sp>
      <p:sp>
        <p:nvSpPr>
          <p:cNvPr id="593" name="v2.1 [tag]"/>
          <p:cNvSpPr txBox="1"/>
          <p:nvPr/>
        </p:nvSpPr>
        <p:spPr>
          <a:xfrm>
            <a:off x="6706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v2.1 [tag]</a:t>
            </a:r>
          </a:p>
        </p:txBody>
      </p:sp>
      <p:sp>
        <p:nvSpPr>
          <p:cNvPr id="594" name="HEAD: wherever you currently are (only one of these)…"/>
          <p:cNvSpPr txBox="1"/>
          <p:nvPr/>
        </p:nvSpPr>
        <p:spPr>
          <a:xfrm>
            <a:off x="3165003" y="8256351"/>
            <a:ext cx="7521923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HEAD: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wherever you currently are (only one of these)</a:t>
            </a:r>
          </a:p>
          <a:p>
            <a:pPr algn="l">
              <a:defRPr b="0"/>
            </a:pPr>
            <a:r>
              <a:t>tag: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a specific commit number</a:t>
            </a:r>
          </a:p>
          <a:p>
            <a:pPr algn="l">
              <a:defRPr b="0"/>
            </a:pPr>
            <a:r>
              <a:t>branch: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end of chain (moves upon new commits)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3476</Words>
  <Application>Microsoft Macintosh PowerPoint</Application>
  <PresentationFormat>Custom</PresentationFormat>
  <Paragraphs>1348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Times Roman</vt:lpstr>
      <vt:lpstr>Courier</vt:lpstr>
      <vt:lpstr>Courier New</vt:lpstr>
      <vt:lpstr>Gill Sans</vt:lpstr>
      <vt:lpstr>Gill Sans Light</vt:lpstr>
      <vt:lpstr>Gill Sans SemiBold</vt:lpstr>
      <vt:lpstr>White</vt:lpstr>
      <vt:lpstr>[320] Reproducibility 2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  <vt:lpstr>[320] Version Control (git)</vt:lpstr>
      <vt:lpstr>Reproducibility</vt:lpstr>
      <vt:lpstr>Dependency Versions</vt:lpstr>
      <vt:lpstr>Versioning: motivation and basic concepts</vt:lpstr>
      <vt:lpstr>Many tools auto-track history (e.g., Google Docs)</vt:lpstr>
      <vt:lpstr>Version Control Systems (VCS)</vt:lpstr>
      <vt:lpstr>Example</vt:lpstr>
      <vt:lpstr>Use case 1: troubleshooting discovered bug</vt:lpstr>
      <vt:lpstr>Use case 1: troubleshooting discovered bug</vt:lpstr>
      <vt:lpstr>Use case 1: troubleshooting discovered bug</vt:lpstr>
      <vt:lpstr>Use case 2: versioned releases</vt:lpstr>
      <vt:lpstr>Use case 2: versioned releases</vt:lpstr>
      <vt:lpstr>Use case 2: versioned releases</vt:lpstr>
      <vt:lpstr>Use case 3: feedback</vt:lpstr>
      <vt:lpstr>Use case 3: feedback</vt:lpstr>
      <vt:lpstr>git</vt:lpstr>
      <vt:lpstr>Version Control System Tools</vt:lpstr>
      <vt:lpstr>Git Demos</vt:lpstr>
      <vt:lpstr>Git Demos</vt:lpstr>
      <vt:lpstr>HEAD, Branches, and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Version Control (git)</dc:title>
  <cp:lastModifiedBy>YIYIN SHEN</cp:lastModifiedBy>
  <cp:revision>12</cp:revision>
  <dcterms:modified xsi:type="dcterms:W3CDTF">2023-06-06T07:26:28Z</dcterms:modified>
</cp:coreProperties>
</file>